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3" r:id="rId6"/>
    <p:sldId id="264" r:id="rId7"/>
    <p:sldId id="259" r:id="rId8"/>
    <p:sldId id="260" r:id="rId9"/>
    <p:sldId id="262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2DF3F-5DD5-084C-AF75-C4E953086025}" v="148" dt="2024-04-23T13:39:5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1202"/>
  </p:normalViewPr>
  <p:slideViewPr>
    <p:cSldViewPr snapToGrid="0">
      <p:cViewPr varScale="1">
        <p:scale>
          <a:sx n="108" d="100"/>
          <a:sy n="108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scenshidemantle/Downloads/HABs%20all%206%20yea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ascenshidemantle/Downloads/HABs%20all%206%20yea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[HABs all 6 years (1).xlsx]Sheet6!PivotTable75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Bloom Reports by Month and Year on Cayuga Lake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Sheet6!$B$3:$B$4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Sheet6!$A$5:$A$10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Sheet6!$B$5:$B$10</c:f>
              <c:numCache>
                <c:formatCode>General</c:formatCode>
                <c:ptCount val="6"/>
                <c:pt idx="2">
                  <c:v>1</c:v>
                </c:pt>
                <c:pt idx="3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C-4647-ACD9-FE07EBBECADE}"/>
            </c:ext>
          </c:extLst>
        </c:ser>
        <c:ser>
          <c:idx val="1"/>
          <c:order val="1"/>
          <c:tx>
            <c:strRef>
              <c:f>Sheet6!$C$3:$C$4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Sheet6!$A$5:$A$10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Sheet6!$C$5:$C$10</c:f>
              <c:numCache>
                <c:formatCode>General</c:formatCode>
                <c:ptCount val="6"/>
                <c:pt idx="0">
                  <c:v>16</c:v>
                </c:pt>
                <c:pt idx="1">
                  <c:v>40</c:v>
                </c:pt>
                <c:pt idx="2">
                  <c:v>26</c:v>
                </c:pt>
                <c:pt idx="3">
                  <c:v>28</c:v>
                </c:pt>
                <c:pt idx="4">
                  <c:v>29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C-4647-ACD9-FE07EBBECADE}"/>
            </c:ext>
          </c:extLst>
        </c:ser>
        <c:ser>
          <c:idx val="2"/>
          <c:order val="2"/>
          <c:tx>
            <c:strRef>
              <c:f>Sheet6!$D$3:$D$4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Sheet6!$A$5:$A$10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Sheet6!$D$5:$D$10</c:f>
              <c:numCache>
                <c:formatCode>General</c:formatCode>
                <c:ptCount val="6"/>
                <c:pt idx="0">
                  <c:v>3</c:v>
                </c:pt>
                <c:pt idx="1">
                  <c:v>14</c:v>
                </c:pt>
                <c:pt idx="2">
                  <c:v>23</c:v>
                </c:pt>
                <c:pt idx="3">
                  <c:v>30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C-4647-ACD9-FE07EBBECADE}"/>
            </c:ext>
          </c:extLst>
        </c:ser>
        <c:ser>
          <c:idx val="3"/>
          <c:order val="3"/>
          <c:tx>
            <c:strRef>
              <c:f>Sheet6!$E$3:$E$4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Sheet6!$A$5:$A$10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Sheet6!$E$5:$E$10</c:f>
              <c:numCache>
                <c:formatCode>General</c:formatCode>
                <c:ptCount val="6"/>
                <c:pt idx="0">
                  <c:v>21</c:v>
                </c:pt>
                <c:pt idx="1">
                  <c:v>13</c:v>
                </c:pt>
                <c:pt idx="2">
                  <c:v>31</c:v>
                </c:pt>
                <c:pt idx="3">
                  <c:v>22</c:v>
                </c:pt>
                <c:pt idx="4">
                  <c:v>26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BC-4647-ACD9-FE07EBBECADE}"/>
            </c:ext>
          </c:extLst>
        </c:ser>
        <c:ser>
          <c:idx val="4"/>
          <c:order val="4"/>
          <c:tx>
            <c:strRef>
              <c:f>Sheet6!$F$3:$F$4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Sheet6!$A$5:$A$10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Sheet6!$F$5:$F$10</c:f>
              <c:numCache>
                <c:formatCode>General</c:formatCode>
                <c:ptCount val="6"/>
                <c:pt idx="1">
                  <c:v>2</c:v>
                </c:pt>
                <c:pt idx="2">
                  <c:v>1</c:v>
                </c:pt>
                <c:pt idx="3">
                  <c:v>26</c:v>
                </c:pt>
                <c:pt idx="4">
                  <c:v>1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BC-4647-ACD9-FE07EBBE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928288"/>
        <c:axId val="716922888"/>
      </c:barChart>
      <c:catAx>
        <c:axId val="7169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22888"/>
        <c:crosses val="autoZero"/>
        <c:auto val="1"/>
        <c:lblAlgn val="ctr"/>
        <c:lblOffset val="100"/>
        <c:noMultiLvlLbl val="0"/>
      </c:catAx>
      <c:valAx>
        <c:axId val="71692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HAB Reports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2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[HABs all 6 years (1).xlsx]Sheet5!PivotTable60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Cayuga Lake HAB Reports by County and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Sheet5!$B$3:$B$4</c:f>
              <c:strCache>
                <c:ptCount val="1"/>
                <c:pt idx="0">
                  <c:v>Cayuga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Sheet5!$A$5:$A$10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Sheet5!$B$5:$B$10</c:f>
              <c:numCache>
                <c:formatCode>General</c:formatCode>
                <c:ptCount val="6"/>
                <c:pt idx="0">
                  <c:v>12</c:v>
                </c:pt>
                <c:pt idx="1">
                  <c:v>28</c:v>
                </c:pt>
                <c:pt idx="2">
                  <c:v>42</c:v>
                </c:pt>
                <c:pt idx="3">
                  <c:v>60</c:v>
                </c:pt>
                <c:pt idx="4">
                  <c:v>40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A-284F-8DAE-DF5B08F3DB72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Seneca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Sheet5!$A$5:$A$10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Sheet5!$C$5:$C$10</c:f>
              <c:numCache>
                <c:formatCode>General</c:formatCode>
                <c:ptCount val="6"/>
                <c:pt idx="0">
                  <c:v>14</c:v>
                </c:pt>
                <c:pt idx="1">
                  <c:v>22</c:v>
                </c:pt>
                <c:pt idx="2">
                  <c:v>17</c:v>
                </c:pt>
                <c:pt idx="3">
                  <c:v>22</c:v>
                </c:pt>
                <c:pt idx="4">
                  <c:v>16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A-284F-8DAE-DF5B08F3DB72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Tompkins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Sheet5!$A$5:$A$10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Sheet5!$D$5:$D$10</c:f>
              <c:numCache>
                <c:formatCode>General</c:formatCode>
                <c:ptCount val="6"/>
                <c:pt idx="0">
                  <c:v>14</c:v>
                </c:pt>
                <c:pt idx="1">
                  <c:v>19</c:v>
                </c:pt>
                <c:pt idx="2">
                  <c:v>23</c:v>
                </c:pt>
                <c:pt idx="3">
                  <c:v>26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A-284F-8DAE-DF5B08F3D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904168"/>
        <c:axId val="716905968"/>
      </c:barChart>
      <c:catAx>
        <c:axId val="71690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05968"/>
        <c:crosses val="autoZero"/>
        <c:auto val="1"/>
        <c:lblAlgn val="ctr"/>
        <c:lblOffset val="100"/>
        <c:noMultiLvlLbl val="0"/>
      </c:catAx>
      <c:valAx>
        <c:axId val="71690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HAB Reports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0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A9ED7-0215-1B42-8C23-58E5612227F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659-0F40-5F4D-B8AD-6414CFDE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659-0F40-5F4D-B8AD-6414CFDE00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659-0F40-5F4D-B8AD-6414CFDE0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659-0F40-5F4D-B8AD-6414CFDE00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B4289-5385-F171-B3C8-E7916C46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0994A-F829-3175-AB67-74FFFDC4C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EB5DB-B229-E113-DB48-45ADF5174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C2E8C-F99B-FE3F-D044-558B2E2DA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659-0F40-5F4D-B8AD-6414CFDE00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EBA3-C4F0-A22F-569D-4CAA3077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854A3-1BE2-7C50-636F-3402C32FB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A376-4C82-D80C-65A5-A2487294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993CF-14D2-1406-B61F-BEBB5B49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7BE3-55A3-3EC4-4FAA-A199465D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8251-5A87-53B3-39EF-DF821081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FFDBA-BEFC-175E-64CA-40CC34E6A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F98F-892E-0BC1-357F-6722A829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9A673-3558-162B-0B97-28556AED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780C-2687-FFBC-16F1-6AE314CE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2F5CD-0325-896C-5B37-581B47B54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4FBD8-2314-1080-DD45-335B7B29C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F46E0-98FB-3DC5-29BE-F5365878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A1B43-F434-E311-0736-628AACC2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ACE0-F17A-B491-1152-988B0A58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1D96-1479-484B-FFC4-2D04BD80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D624-B3E9-E5DD-CAF6-2BB6DF16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BD52-A1A9-7214-C0E4-B8C1EEB8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89B6-8243-9EFC-5D23-48A96BBD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43EE-2676-6D65-24C7-E84D1310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6266-C471-CA44-769C-CEEBDA06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08D8F-E904-A10F-18D2-35D10DAA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3C569-E16E-0F77-1D95-7F464FDD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4CF2-99E2-C4BA-5040-CFAABD7C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FF68-208F-430F-9F25-391ED132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B38F-76D1-E67D-A087-1EC59637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3DD24-6A06-4EEF-F036-3416CC43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9C5F1-1AF5-909B-01B5-9D8B6B722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C6373-6A38-7CA8-F3E3-62A89AF4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601D0-EC17-7706-C6A6-5011F7A1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4B49-C953-1D74-8B87-25AE37C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470-D942-A8B7-D0C4-8FA7D451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75A9F-FBF7-6F8E-1048-7151A7A9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C94E3-C51F-0105-E2CD-139F31142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E8147-4F26-C7C8-C217-0CBE07409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8997E-A2E3-287C-BD2E-D088A690F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644B4-A24F-D1A6-AC85-2E4D86AC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469DF-5251-D958-9717-A787D68B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C02C4-B182-BDD2-17CB-A663ED6F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424D-AE7D-54D5-1289-7414F17D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1F296-9D9E-AB6F-D1B7-F0AA10BB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F4A20-E68D-76D3-34AB-44B4A51C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25D77-3B2E-E48C-D335-79B743D1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AF289-9BF5-5D5C-5541-06A78066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C3004-6C3D-4EF0-601E-541A450F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9FBE-D8D6-5308-2DB9-74601A4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6DBD-E140-2899-7695-AD48452A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F121-0DC1-A7B7-CDA1-B5D84FA1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B85E-8105-06B4-02E3-A7FD5AC8B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A54CE-8D06-6743-C2B8-760C4C3B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E5ED-1532-E669-B3ED-034A92B3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C9243-928F-D56C-29F4-A70D258E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1F61-19AC-269A-95EC-F32D711F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E275F-7288-5756-BFFC-C02A54F6C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15757-953B-1047-657B-2657D8713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4119B-83AC-CE29-8314-A3E99C18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B76C4-BF19-A7AA-95D8-86DC399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05BFC-DC0E-4E36-7446-1B34AF0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8D678-CDE8-BF02-9342-7B58CB5E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95937-3F44-A0D0-1B5C-911BDE85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384FB-14FC-A3CF-D228-58ADECB63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2D81-AAD9-4B4C-B3EC-058A6D468C84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FE7A-EC33-D7CA-B707-2ADB0DFA1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61B1-84CD-594E-7FA8-1C0616B48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FFE7-FAF2-3049-B916-3ECC900F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munityscience.org/wp-content/uploads/2024/02/2024-FLRC-Poster_BenthicCyanos_FINALsmallerfil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/u/0/edit?mid=16HD3mu1v1VCmkC4L5pbxB3PB4ih8R84&amp;ll=42.72495083546487%2C-76.92735489515923&amp;z=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atabase.communityscience.org/ha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9B3C-3A64-45F9-8A96-9FB68ABDB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9630"/>
            <a:ext cx="9144000" cy="2387600"/>
          </a:xfrm>
        </p:spPr>
        <p:txBody>
          <a:bodyPr/>
          <a:lstStyle/>
          <a:p>
            <a:r>
              <a:rPr lang="en-US" dirty="0"/>
              <a:t>Cayuga Lake HABs in 2023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20390113-94BF-250C-9351-EA342D0D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429000"/>
            <a:ext cx="5562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6B8-B6FD-D468-F16B-1A233B4E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Benthic HABs – Order </a:t>
            </a:r>
            <a:r>
              <a:rPr lang="en-US" dirty="0" err="1"/>
              <a:t>Oscillatoriales</a:t>
            </a:r>
            <a:endParaRPr lang="en-US" dirty="0"/>
          </a:p>
        </p:txBody>
      </p:sp>
      <p:pic>
        <p:nvPicPr>
          <p:cNvPr id="5" name="Content Placeholder 4" descr="A body of water with leaves floating on it&#10;&#10;Description automatically generated">
            <a:extLst>
              <a:ext uri="{FF2B5EF4-FFF2-40B4-BE49-F238E27FC236}">
                <a16:creationId xmlns:a16="http://schemas.microsoft.com/office/drawing/2014/main" id="{1D5A2FA8-6569-EF88-D94B-29906753A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8121" y="2219706"/>
            <a:ext cx="5499816" cy="44665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18851-36B3-3D35-1FDB-2548FAFFC209}"/>
              </a:ext>
            </a:extLst>
          </p:cNvPr>
          <p:cNvSpPr txBox="1"/>
          <p:nvPr/>
        </p:nvSpPr>
        <p:spPr>
          <a:xfrm>
            <a:off x="524019" y="1855335"/>
            <a:ext cx="4226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Found in Cayuga Inlet and Southern end of Cayuga Lake in 2022 and 2023</a:t>
            </a:r>
          </a:p>
          <a:p>
            <a:endParaRPr lang="en-US" dirty="0"/>
          </a:p>
          <a:p>
            <a:r>
              <a:rPr lang="en-US" dirty="0"/>
              <a:t>- The appearance of these clumps contradicts traditional HAB ID </a:t>
            </a:r>
          </a:p>
          <a:p>
            <a:endParaRPr lang="en-US" dirty="0"/>
          </a:p>
          <a:p>
            <a:r>
              <a:rPr lang="en-US" dirty="0"/>
              <a:t>- One sample was collected in 2023 and tested for a suite of toxins by Greg Boyer’s lab at SUNY ESF. All toxins were found to be non-detect.</a:t>
            </a:r>
          </a:p>
        </p:txBody>
      </p: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24E8CAE9-C938-AC82-E94B-866903D2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92" y="1191803"/>
            <a:ext cx="1968500" cy="1968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C3040-ED9F-BC00-D27C-5AA4BADECBB8}"/>
              </a:ext>
            </a:extLst>
          </p:cNvPr>
          <p:cNvSpPr txBox="1"/>
          <p:nvPr/>
        </p:nvSpPr>
        <p:spPr>
          <a:xfrm>
            <a:off x="1120368" y="5208895"/>
            <a:ext cx="3033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CSI’s biomonitoring coordinator, Adrianna </a:t>
            </a:r>
            <a:r>
              <a:rPr lang="en-US" dirty="0" err="1"/>
              <a:t>Hirtler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presented</a:t>
            </a:r>
            <a:r>
              <a:rPr lang="en-US" dirty="0"/>
              <a:t> on this topic at the FLI Research Conference in January 2024. </a:t>
            </a:r>
          </a:p>
        </p:txBody>
      </p:sp>
    </p:spTree>
    <p:extLst>
      <p:ext uri="{BB962C8B-B14F-4D97-AF65-F5344CB8AC3E}">
        <p14:creationId xmlns:p14="http://schemas.microsoft.com/office/powerpoint/2010/main" val="102942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D67E-D113-8C2E-B29D-83AE91DA2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424C-2615-A114-0524-636AF0A99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9630"/>
            <a:ext cx="9144000" cy="2387600"/>
          </a:xfrm>
        </p:spPr>
        <p:txBody>
          <a:bodyPr/>
          <a:lstStyle/>
          <a:p>
            <a:r>
              <a:rPr lang="en-US" dirty="0"/>
              <a:t>Cayuga Lake HABs Monitoring in 2024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8C549A23-D2CA-EC66-A349-E9E02B2B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429000"/>
            <a:ext cx="5562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1809-F234-5420-E2D3-443C694A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Cayuga Lake HABs Monitoring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1678-0F00-8276-B455-8CE40E86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program as usual with the following modifications:</a:t>
            </a:r>
          </a:p>
          <a:p>
            <a:pPr lvl="1"/>
            <a:r>
              <a:rPr lang="en-US" dirty="0"/>
              <a:t>Eliminate around the lake non-bloom sampling for phytoplankton communities</a:t>
            </a:r>
          </a:p>
          <a:p>
            <a:pPr lvl="1"/>
            <a:r>
              <a:rPr lang="en-US" dirty="0"/>
              <a:t>Incorporate modified messaging to include benthic HABs. </a:t>
            </a:r>
          </a:p>
          <a:p>
            <a:pPr lvl="2"/>
            <a:r>
              <a:rPr lang="en-US" dirty="0"/>
              <a:t>Some samples of benthic HABs will be sent to Gregg Boyer’s lab at SUNY ESF for more toxin testing.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CA948-1D51-3C28-4284-791C4E2E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49" y="5221803"/>
            <a:ext cx="10169651" cy="9551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C1A486C-B4C3-E5A8-00C6-EC25A0AD3164}"/>
              </a:ext>
            </a:extLst>
          </p:cNvPr>
          <p:cNvSpPr/>
          <p:nvPr/>
        </p:nvSpPr>
        <p:spPr>
          <a:xfrm>
            <a:off x="5367647" y="5676405"/>
            <a:ext cx="914400" cy="249382"/>
          </a:xfrm>
          <a:prstGeom prst="fram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D1E0F-561B-C4C9-41C8-2B3E5F305665}"/>
              </a:ext>
            </a:extLst>
          </p:cNvPr>
          <p:cNvSpPr txBox="1"/>
          <p:nvPr/>
        </p:nvSpPr>
        <p:spPr>
          <a:xfrm>
            <a:off x="4773881" y="4785003"/>
            <a:ext cx="461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NYSDEC HABs page:</a:t>
            </a:r>
          </a:p>
        </p:txBody>
      </p:sp>
    </p:spTree>
    <p:extLst>
      <p:ext uri="{BB962C8B-B14F-4D97-AF65-F5344CB8AC3E}">
        <p14:creationId xmlns:p14="http://schemas.microsoft.com/office/powerpoint/2010/main" val="320207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36CB-C88E-A514-11EE-FD8F3925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1AA3-D194-35D6-4EB2-744289F4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our program still addressing county priorities?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cyanobacteria identification and microcystin and chlorophyll a testing still beneficial?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information is the most useful to you?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there any other directions that you would like to see us pursue in future years?</a:t>
            </a:r>
          </a:p>
          <a:p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any other suggestions?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2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4DA3-16B6-7786-302D-0F4BD641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Program Facts - 2023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FFF2-F7E8-AD39-8F28-A8A52C9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656"/>
            <a:ext cx="10515600" cy="4351338"/>
          </a:xfrm>
        </p:spPr>
        <p:txBody>
          <a:bodyPr/>
          <a:lstStyle/>
          <a:p>
            <a:r>
              <a:rPr lang="en-US" dirty="0"/>
              <a:t>Number of volunteers: 85 HABs Harriers; 8 HABs Carriers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monitoring zones: 73</a:t>
            </a:r>
          </a:p>
          <a:p>
            <a:pPr lvl="1"/>
            <a:r>
              <a:rPr lang="en-US" dirty="0">
                <a:hlinkClick r:id="rId2"/>
              </a:rPr>
              <a:t>HABs Zone Reference Map</a:t>
            </a:r>
            <a:r>
              <a:rPr lang="en-US" dirty="0"/>
              <a:t> for distribution of coverage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received HABs reports from June 22, 2023 – October 26, 2023</a:t>
            </a:r>
          </a:p>
        </p:txBody>
      </p:sp>
    </p:spTree>
    <p:extLst>
      <p:ext uri="{BB962C8B-B14F-4D97-AF65-F5344CB8AC3E}">
        <p14:creationId xmlns:p14="http://schemas.microsoft.com/office/powerpoint/2010/main" val="5539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622FD-3BD8-037B-BE5B-90C03C637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736" y="1249942"/>
            <a:ext cx="364873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Debuted new </a:t>
            </a:r>
            <a:r>
              <a:rPr lang="en-US" dirty="0">
                <a:hlinkClick r:id="rId2"/>
              </a:rPr>
              <a:t>HABs database </a:t>
            </a:r>
            <a:r>
              <a:rPr lang="en-US" dirty="0"/>
              <a:t>thanks to funding by Tompkins County Health Department</a:t>
            </a:r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A1E64CC6-0A0B-2A9D-79AC-08C111A3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28" y="680483"/>
            <a:ext cx="7772400" cy="51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numbers and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D781AFD0-EDDD-B48B-9092-83BA3C96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6" y="240309"/>
            <a:ext cx="12044234" cy="4562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9D2682-5EF1-1338-F946-5E15940CB0F6}"/>
              </a:ext>
            </a:extLst>
          </p:cNvPr>
          <p:cNvSpPr txBox="1"/>
          <p:nvPr/>
        </p:nvSpPr>
        <p:spPr>
          <a:xfrm>
            <a:off x="301255" y="4922876"/>
            <a:ext cx="11589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Takeaways:</a:t>
            </a:r>
          </a:p>
          <a:p>
            <a:endParaRPr lang="en-US" dirty="0"/>
          </a:p>
          <a:p>
            <a:r>
              <a:rPr lang="en-US" dirty="0"/>
              <a:t>- While HAB reports did not increase much in 2023 over 2022, 2023 HAB reports were much higher than 2018 and 2019.</a:t>
            </a:r>
          </a:p>
          <a:p>
            <a:endParaRPr lang="en-US" dirty="0"/>
          </a:p>
          <a:p>
            <a:r>
              <a:rPr lang="en-US" dirty="0"/>
              <a:t>- More than half of 2023 HAB samples had microcystin levels greater than 4.0 ug/L (contact recreation limit). This is consistent with past years.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A50BB-87B5-00ED-F449-07F5B725804E}"/>
              </a:ext>
            </a:extLst>
          </p:cNvPr>
          <p:cNvSpPr txBox="1"/>
          <p:nvPr/>
        </p:nvSpPr>
        <p:spPr>
          <a:xfrm>
            <a:off x="1133340" y="240309"/>
            <a:ext cx="8963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reported HABs on Cayuga Lake and their corresponding microcystin concentration (2018-2023)</a:t>
            </a:r>
          </a:p>
        </p:txBody>
      </p:sp>
    </p:spTree>
    <p:extLst>
      <p:ext uri="{BB962C8B-B14F-4D97-AF65-F5344CB8AC3E}">
        <p14:creationId xmlns:p14="http://schemas.microsoft.com/office/powerpoint/2010/main" val="195910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89D23B-CDF2-980F-23BD-CF469881C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847404"/>
              </p:ext>
            </p:extLst>
          </p:nvPr>
        </p:nvGraphicFramePr>
        <p:xfrm>
          <a:off x="3513536" y="859461"/>
          <a:ext cx="8548914" cy="480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66D06A-DA54-39EA-9F7B-1EBA84A159E5}"/>
              </a:ext>
            </a:extLst>
          </p:cNvPr>
          <p:cNvSpPr txBox="1"/>
          <p:nvPr/>
        </p:nvSpPr>
        <p:spPr>
          <a:xfrm>
            <a:off x="228269" y="859461"/>
            <a:ext cx="3285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Takeaways:</a:t>
            </a:r>
          </a:p>
          <a:p>
            <a:endParaRPr lang="en-US" dirty="0"/>
          </a:p>
          <a:p>
            <a:r>
              <a:rPr lang="en-US" dirty="0"/>
              <a:t>- In 2023, July had fewer HAB than any other year.</a:t>
            </a:r>
          </a:p>
          <a:p>
            <a:endParaRPr lang="en-US" dirty="0"/>
          </a:p>
          <a:p>
            <a:r>
              <a:rPr lang="en-US" dirty="0"/>
              <a:t>- In 2023, August generally had fewer HAB than other years (exception 2018 &amp; 2019)</a:t>
            </a:r>
          </a:p>
          <a:p>
            <a:endParaRPr lang="en-US" dirty="0"/>
          </a:p>
          <a:p>
            <a:r>
              <a:rPr lang="en-US" dirty="0"/>
              <a:t>- In 2023, September had more HAB reports than any other year.</a:t>
            </a:r>
          </a:p>
          <a:p>
            <a:endParaRPr lang="en-US" dirty="0"/>
          </a:p>
          <a:p>
            <a:r>
              <a:rPr lang="en-US" dirty="0"/>
              <a:t>- In 2023, October had more HAB reports than any other year except 2021.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364AA-E3B6-5B91-2A29-2B9E9C81A050}"/>
              </a:ext>
            </a:extLst>
          </p:cNvPr>
          <p:cNvSpPr txBox="1"/>
          <p:nvPr/>
        </p:nvSpPr>
        <p:spPr>
          <a:xfrm>
            <a:off x="4280646" y="6211669"/>
            <a:ext cx="701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Disclaimer: Monitoring coverage is not as consistent in June and October compared to July - September</a:t>
            </a:r>
          </a:p>
        </p:txBody>
      </p:sp>
    </p:spTree>
    <p:extLst>
      <p:ext uri="{BB962C8B-B14F-4D97-AF65-F5344CB8AC3E}">
        <p14:creationId xmlns:p14="http://schemas.microsoft.com/office/powerpoint/2010/main" val="104032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0D392B-E3F8-291F-9E8E-B21D5EF9A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62321"/>
              </p:ext>
            </p:extLst>
          </p:nvPr>
        </p:nvGraphicFramePr>
        <p:xfrm>
          <a:off x="3591340" y="530978"/>
          <a:ext cx="8600660" cy="557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92DBA7-0802-70EA-A71B-AC67C4597D52}"/>
              </a:ext>
            </a:extLst>
          </p:cNvPr>
          <p:cNvSpPr txBox="1"/>
          <p:nvPr/>
        </p:nvSpPr>
        <p:spPr>
          <a:xfrm>
            <a:off x="142429" y="1335401"/>
            <a:ext cx="3285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Takeaways:</a:t>
            </a:r>
          </a:p>
          <a:p>
            <a:endParaRPr lang="en-US" dirty="0"/>
          </a:p>
          <a:p>
            <a:r>
              <a:rPr lang="en-US" dirty="0"/>
              <a:t>-Since 2019, Cayuga County consistently has had the highest number of blooms reported each season.</a:t>
            </a:r>
          </a:p>
          <a:p>
            <a:endParaRPr lang="en-US" dirty="0"/>
          </a:p>
          <a:p>
            <a:r>
              <a:rPr lang="en-US" dirty="0"/>
              <a:t>- In 2023, Cayuga County had more HAB reports than Tompkins and Seneca County combined</a:t>
            </a:r>
          </a:p>
          <a:p>
            <a:endParaRPr lang="en-US" dirty="0"/>
          </a:p>
          <a:p>
            <a:r>
              <a:rPr lang="en-US" dirty="0"/>
              <a:t>- Tompkins County and Seneca County tend to have similar numbers of HAB reports.</a:t>
            </a:r>
          </a:p>
        </p:txBody>
      </p:sp>
    </p:spTree>
    <p:extLst>
      <p:ext uri="{BB962C8B-B14F-4D97-AF65-F5344CB8AC3E}">
        <p14:creationId xmlns:p14="http://schemas.microsoft.com/office/powerpoint/2010/main" val="301667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9875-DC56-C641-99D9-4D0C9952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growth of microcystics&#10;&#10;Description automatically generated">
            <a:extLst>
              <a:ext uri="{FF2B5EF4-FFF2-40B4-BE49-F238E27FC236}">
                <a16:creationId xmlns:a16="http://schemas.microsoft.com/office/drawing/2014/main" id="{46E5645E-BF85-C8E8-ED76-CAFD260B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54" y="354672"/>
            <a:ext cx="8317479" cy="5569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E362C-DA9C-4A35-61A7-BAB745811B92}"/>
              </a:ext>
            </a:extLst>
          </p:cNvPr>
          <p:cNvSpPr txBox="1"/>
          <p:nvPr/>
        </p:nvSpPr>
        <p:spPr>
          <a:xfrm>
            <a:off x="262467" y="1326737"/>
            <a:ext cx="3285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Takeaways:</a:t>
            </a:r>
          </a:p>
          <a:p>
            <a:endParaRPr lang="en-US" dirty="0"/>
          </a:p>
          <a:p>
            <a:r>
              <a:rPr lang="en-US" dirty="0"/>
              <a:t>- Earlier in the season (June-July), most blooms are dominated by </a:t>
            </a:r>
            <a:r>
              <a:rPr lang="en-US" i="1" dirty="0" err="1"/>
              <a:t>Dolichospermum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- Later in the season (August – October), most blooms are dominated by </a:t>
            </a:r>
            <a:r>
              <a:rPr lang="en-US" i="1" dirty="0"/>
              <a:t>Microcystis</a:t>
            </a:r>
          </a:p>
          <a:p>
            <a:endParaRPr lang="en-US" i="1" dirty="0"/>
          </a:p>
          <a:p>
            <a:r>
              <a:rPr lang="en-US" dirty="0"/>
              <a:t>- We have observed the trends above consistently each year since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22220-68C6-0F25-0E5A-4229F8CD4E83}"/>
              </a:ext>
            </a:extLst>
          </p:cNvPr>
          <p:cNvSpPr txBox="1"/>
          <p:nvPr/>
        </p:nvSpPr>
        <p:spPr>
          <a:xfrm>
            <a:off x="9247031" y="5633389"/>
            <a:ext cx="29449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Note: This graph reflects HABs data from all six years of CSI’s Cayuga Lake HAB Monitoring Program</a:t>
            </a:r>
          </a:p>
        </p:txBody>
      </p:sp>
    </p:spTree>
    <p:extLst>
      <p:ext uri="{BB962C8B-B14F-4D97-AF65-F5344CB8AC3E}">
        <p14:creationId xmlns:p14="http://schemas.microsoft.com/office/powerpoint/2010/main" val="257131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1899-9BA6-2073-7646-CB0A2FEB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lant growth&#10;&#10;Description automatically generated with medium confidence">
            <a:extLst>
              <a:ext uri="{FF2B5EF4-FFF2-40B4-BE49-F238E27FC236}">
                <a16:creationId xmlns:a16="http://schemas.microsoft.com/office/drawing/2014/main" id="{5EE254EB-BEA9-A9AD-02AF-81A3835B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934" y="587850"/>
            <a:ext cx="8825478" cy="4993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87395-B5D4-585E-14BC-B98425455B81}"/>
              </a:ext>
            </a:extLst>
          </p:cNvPr>
          <p:cNvSpPr txBox="1"/>
          <p:nvPr/>
        </p:nvSpPr>
        <p:spPr>
          <a:xfrm>
            <a:off x="159589" y="612844"/>
            <a:ext cx="2969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Takeaways:</a:t>
            </a:r>
          </a:p>
          <a:p>
            <a:endParaRPr lang="en-US" dirty="0"/>
          </a:p>
          <a:p>
            <a:r>
              <a:rPr lang="en-US" dirty="0"/>
              <a:t>- Blooms that are </a:t>
            </a:r>
            <a:r>
              <a:rPr lang="en-US" i="1" dirty="0"/>
              <a:t>Microcystis-</a:t>
            </a:r>
            <a:r>
              <a:rPr lang="en-US" dirty="0"/>
              <a:t>dominant usually have higher levels of microcystin toxin than blooms that are not </a:t>
            </a:r>
            <a:r>
              <a:rPr lang="en-US" i="1" dirty="0"/>
              <a:t>Microcystis</a:t>
            </a:r>
            <a:r>
              <a:rPr lang="en-US" dirty="0"/>
              <a:t>-dominant.</a:t>
            </a:r>
          </a:p>
          <a:p>
            <a:endParaRPr lang="en-US" dirty="0"/>
          </a:p>
          <a:p>
            <a:r>
              <a:rPr lang="en-US" dirty="0"/>
              <a:t>- There is a strong positive relationship between chlorophyll a and microcystin concentration in blooms that are </a:t>
            </a:r>
            <a:r>
              <a:rPr lang="en-US" i="1" dirty="0"/>
              <a:t>Microcystis</a:t>
            </a:r>
            <a:r>
              <a:rPr lang="en-US" dirty="0"/>
              <a:t>-dominant</a:t>
            </a:r>
          </a:p>
          <a:p>
            <a:endParaRPr lang="en-US" dirty="0"/>
          </a:p>
          <a:p>
            <a:r>
              <a:rPr lang="en-US" dirty="0"/>
              <a:t>- We have observed the trends above consistently each year since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CCFDC-9DAA-A056-C71B-D6F6C97C5909}"/>
              </a:ext>
            </a:extLst>
          </p:cNvPr>
          <p:cNvSpPr txBox="1"/>
          <p:nvPr/>
        </p:nvSpPr>
        <p:spPr>
          <a:xfrm>
            <a:off x="9062435" y="5626445"/>
            <a:ext cx="312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This graph reflects HABs data from all six years of CSI’s Cayuga Lake HAB Monitoring Program</a:t>
            </a:r>
          </a:p>
        </p:txBody>
      </p:sp>
    </p:spTree>
    <p:extLst>
      <p:ext uri="{BB962C8B-B14F-4D97-AF65-F5344CB8AC3E}">
        <p14:creationId xmlns:p14="http://schemas.microsoft.com/office/powerpoint/2010/main" val="205947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826D8-7EF9-A25A-6EB7-CEF00258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lant growth&#10;&#10;Description automatically generated with medium confidence">
            <a:extLst>
              <a:ext uri="{FF2B5EF4-FFF2-40B4-BE49-F238E27FC236}">
                <a16:creationId xmlns:a16="http://schemas.microsoft.com/office/drawing/2014/main" id="{784D9DE7-8442-535E-EAA9-E2A0F17C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06" y="587851"/>
            <a:ext cx="8480405" cy="4798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88E43-3903-76D6-80E2-EDB92AB92788}"/>
              </a:ext>
            </a:extLst>
          </p:cNvPr>
          <p:cNvSpPr txBox="1"/>
          <p:nvPr/>
        </p:nvSpPr>
        <p:spPr>
          <a:xfrm>
            <a:off x="9478851" y="5581370"/>
            <a:ext cx="271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This graph reflects HABs data from all six years of CSI’s Cayuga Lake HAB Monitoring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3F15E-4BCB-8C3B-0AC2-10F5A53D3D3E}"/>
              </a:ext>
            </a:extLst>
          </p:cNvPr>
          <p:cNvSpPr txBox="1"/>
          <p:nvPr/>
        </p:nvSpPr>
        <p:spPr>
          <a:xfrm>
            <a:off x="0" y="5581369"/>
            <a:ext cx="9216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DEC defines a bloom as having 25 ug/L chlorophyll a or greater</a:t>
            </a:r>
          </a:p>
          <a:p>
            <a:r>
              <a:rPr lang="en-US" dirty="0"/>
              <a:t>- In 2023, two blooms (one pictured above) had chlorophyll a concentrations less than 25 ug/L but exceeded contact recreation limit for microcystin. The same was true for one bloom in 2022. Just because a bloom appears sparse, does not necessarily mean the toxin levels are low</a:t>
            </a:r>
            <a:r>
              <a:rPr lang="en-US" i="1" dirty="0"/>
              <a:t>.</a:t>
            </a:r>
          </a:p>
        </p:txBody>
      </p:sp>
      <p:pic>
        <p:nvPicPr>
          <p:cNvPr id="13" name="Picture 12" descr="A body of water with a dock and trees&#10;&#10;Description automatically generated">
            <a:extLst>
              <a:ext uri="{FF2B5EF4-FFF2-40B4-BE49-F238E27FC236}">
                <a16:creationId xmlns:a16="http://schemas.microsoft.com/office/drawing/2014/main" id="{260D0B86-1D64-0BA2-92D3-B7D7BDC6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89" y="929588"/>
            <a:ext cx="317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715</Words>
  <Application>Microsoft Macintosh PowerPoint</Application>
  <PresentationFormat>Widescreen</PresentationFormat>
  <Paragraphs>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Cayuga Lake HABs in 2023</vt:lpstr>
      <vt:lpstr>Quick Program Facts - 2023</vt:lpstr>
      <vt:lpstr>Debuted new HABs database thanks to funding by Tompkins County Health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Benthic HABs – Order Oscillatoriales</vt:lpstr>
      <vt:lpstr>Cayuga Lake HABs Monitoring in 2024</vt:lpstr>
      <vt:lpstr>Cayuga Lake HABs Monitoring in 2024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Cayuga Lake HABs in 2023</dc:title>
  <dc:creator>Grascen Shidemantle</dc:creator>
  <cp:lastModifiedBy>Grascen Shidemantle</cp:lastModifiedBy>
  <cp:revision>1</cp:revision>
  <dcterms:created xsi:type="dcterms:W3CDTF">2024-04-22T17:50:23Z</dcterms:created>
  <dcterms:modified xsi:type="dcterms:W3CDTF">2024-04-23T13:53:43Z</dcterms:modified>
</cp:coreProperties>
</file>